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3" r:id="rId2"/>
    <p:sldId id="261" r:id="rId3"/>
    <p:sldId id="260" r:id="rId4"/>
    <p:sldId id="257" r:id="rId5"/>
    <p:sldId id="258" r:id="rId6"/>
    <p:sldId id="259" r:id="rId7"/>
    <p:sldId id="256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196" autoAdjust="0"/>
  </p:normalViewPr>
  <p:slideViewPr>
    <p:cSldViewPr snapToGrid="0">
      <p:cViewPr varScale="1">
        <p:scale>
          <a:sx n="82" d="100"/>
          <a:sy n="82" d="100"/>
        </p:scale>
        <p:origin x="6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3AAAB-1354-440E-BC45-881EDC6DF544}" type="datetimeFigureOut">
              <a:rPr lang="en-CA" smtClean="0"/>
              <a:t>2024-08-10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7AFECA-5638-4F70-852E-5BA64DCC6EE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0572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20329c785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220329c785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f1c14557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f1c14557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EAC53-7554-0D79-850E-357EA94480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306CDD-458D-B233-D9E3-5B3A7C591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096EC-B270-D10F-05AB-76A20083A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5CEA3-59E7-4D7E-8F99-56D6D6CA75CE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2F8B9-6D08-BB3F-CE40-D4A2EC725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D06B2-B987-4A2C-3299-853AF018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FCD59-CC23-44AC-9E6E-B992A3EA1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70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1B345-5279-A4FA-96DB-66339558B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2B810E-0DC2-BB49-19C0-494660523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CBFA5-450D-B0BC-536E-9AEE548CB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5CEA3-59E7-4D7E-8F99-56D6D6CA75CE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FDBDA-B0EF-55CE-EF93-FD68BD6CE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AE386-40DC-5C31-5AC0-6E7EB8348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FCD59-CC23-44AC-9E6E-B992A3EA1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61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3D089F-AF9F-9064-2036-4DBE16A6F5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5C9397-CB9D-6524-80DE-0F2982AE0D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3C183-8C09-EA95-AC0A-FD76D8F96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5CEA3-59E7-4D7E-8F99-56D6D6CA75CE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89D37-292F-24B7-FD04-FD492F09B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781E5C-F28C-E2C5-37C6-A9B3FC5B4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FCD59-CC23-44AC-9E6E-B992A3EA1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354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E25C6-58AC-D0FD-BE19-72DE01058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4B39D-B3EA-650A-3115-CEE132FE0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587A6-6D47-138C-529D-9A6BBBFB1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5CEA3-59E7-4D7E-8F99-56D6D6CA75CE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74844-A89C-A014-B2F1-86B951030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97856-7051-4DF3-044C-318DB37AD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FCD59-CC23-44AC-9E6E-B992A3EA1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632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6AA46-CAAA-5BDE-EE97-9F63FF08C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72E5A6-99EB-2509-3AF3-C66E5C37DA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3FDA4-1102-D069-C750-1C36B8B99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5CEA3-59E7-4D7E-8F99-56D6D6CA75CE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5C6277-47A8-C099-586B-B6D4B07A0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F2C86-DD76-4595-8E7C-946BAD39E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FCD59-CC23-44AC-9E6E-B992A3EA1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75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61DBA-29BC-077C-DC5A-128D1F3F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7096B-F200-3E35-1F1B-C0AFA3B691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99C75C-E437-399A-13C2-ECE112B6D3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2A61DB-D999-4AA9-989D-EA2AEC6DD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5CEA3-59E7-4D7E-8F99-56D6D6CA75CE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75759C-294C-08D0-3C24-9D13B68F3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ADD8C0-B60A-4765-2885-C44A3D064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FCD59-CC23-44AC-9E6E-B992A3EA1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814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342B4-017A-3CB7-EA3A-61CA8D5AC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7478D-B4C3-E436-6C86-9188DEDC6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F0F61A-5240-0E8C-0E93-1A67CAE26E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0C28C6-7FFE-7A51-D3CC-1E6E0D45B6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482516-4EE9-2CEE-BEAA-9076C726EC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C05D3A-BABB-514D-6AD7-531AEF633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5CEA3-59E7-4D7E-8F99-56D6D6CA75CE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F0B457-C42A-2F14-61BE-AD528C1A6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5121EE-C29C-ACAC-F16B-D23225C35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FCD59-CC23-44AC-9E6E-B992A3EA1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62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255CA-EE9B-AB24-A3EB-B8A401CEC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B1F4D1-7E13-27D7-C913-8979DC9F4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5CEA3-59E7-4D7E-8F99-56D6D6CA75CE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D95E28-6F05-D6EE-182D-A51BF8158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2AEE6C-C7A6-0DFE-E245-B75C02B6C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FCD59-CC23-44AC-9E6E-B992A3EA1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769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E22D1B-F7CC-9AA4-6A5E-6F609F055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5CEA3-59E7-4D7E-8F99-56D6D6CA75CE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93F3F6-11D7-0895-47D0-ED5C73CCC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7F311-3E08-4A2A-813B-6FC024CBE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FCD59-CC23-44AC-9E6E-B992A3EA1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106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0633D-9DBB-6C5A-F18C-64FA219D4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472BB-B3B9-1BD2-02F6-2154ED487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52B7B0-0060-386F-BEB4-95ED6E7B46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A86C8A-8B7B-442C-52B7-295558CDB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5CEA3-59E7-4D7E-8F99-56D6D6CA75CE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4652B4-810F-6343-E3B1-1BEB70B8F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C1FA73-4357-1F9D-49FA-9BFC659D8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FCD59-CC23-44AC-9E6E-B992A3EA1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207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EEB49-7960-2674-5AED-D34B2E9B6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7D0D58-EC4C-97DE-2756-6577AC0310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14E0F7-7D4D-245F-D778-7D511D90CE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239E3-C424-ADB8-6FE6-82FFB121E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5CEA3-59E7-4D7E-8F99-56D6D6CA75CE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DFBFA-9C3D-2D69-1575-60866C638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E3086B-687A-CD42-BE8A-8A49BD2EF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FCD59-CC23-44AC-9E6E-B992A3EA1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449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EF4C69-D5F9-D8DF-1A0E-9E40C555C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06A9C-90BA-E36F-8805-FA50F25F7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51787-D500-502F-6BE7-83D143E064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CEA3-59E7-4D7E-8F99-56D6D6CA75CE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BE294-CD1C-71BC-E444-C6E812038C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0A958-DAA1-4F75-A54C-E6D55A721C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8FCD59-CC23-44AC-9E6E-B992A3EA1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357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177D7A-2011-AFC1-E086-A33B54F18A82}"/>
              </a:ext>
            </a:extLst>
          </p:cNvPr>
          <p:cNvSpPr/>
          <p:nvPr/>
        </p:nvSpPr>
        <p:spPr>
          <a:xfrm>
            <a:off x="9237" y="0"/>
            <a:ext cx="12099636" cy="14870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67622B53-9C99-4C4E-0C2C-245DEF641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5" y="444764"/>
            <a:ext cx="5636502" cy="9341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4C05B-8914-E415-62F5-767F0D3C6B94}"/>
              </a:ext>
            </a:extLst>
          </p:cNvPr>
          <p:cNvSpPr txBox="1"/>
          <p:nvPr/>
        </p:nvSpPr>
        <p:spPr>
          <a:xfrm>
            <a:off x="9236" y="-269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chemeClr val="bg1"/>
                </a:solidFill>
              </a:rPr>
              <a:t>Mario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1B342F78-9424-ED2A-5C53-BD835B100FA4}"/>
              </a:ext>
            </a:extLst>
          </p:cNvPr>
          <p:cNvSpPr/>
          <p:nvPr/>
        </p:nvSpPr>
        <p:spPr>
          <a:xfrm>
            <a:off x="130214" y="1993373"/>
            <a:ext cx="3010551" cy="914402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 Accident Data (2016-2023) from Kaggle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Focus on Los Angeles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7B460A6F-54A4-F714-6D1C-C89259E128A8}"/>
              </a:ext>
            </a:extLst>
          </p:cNvPr>
          <p:cNvSpPr/>
          <p:nvPr/>
        </p:nvSpPr>
        <p:spPr>
          <a:xfrm>
            <a:off x="3789361" y="1979040"/>
            <a:ext cx="3251519" cy="914402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do weather conditions impact accident rates in Los Angeles?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8098012A-1F01-D75F-1403-D177F47D19D5}"/>
              </a:ext>
            </a:extLst>
          </p:cNvPr>
          <p:cNvSpPr/>
          <p:nvPr/>
        </p:nvSpPr>
        <p:spPr>
          <a:xfrm>
            <a:off x="7748204" y="1541722"/>
            <a:ext cx="4313582" cy="1817705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Aid in the development of better public safety measures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Preparedness for adverse weather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Enhance transportation safety</a:t>
            </a:r>
            <a:endParaRPr lang="en-CA" dirty="0">
              <a:solidFill>
                <a:schemeClr val="tx1"/>
              </a:solidFill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D2849DD-70F3-60A6-96EF-9C8E830E45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9885199"/>
              </p:ext>
            </p:extLst>
          </p:nvPr>
        </p:nvGraphicFramePr>
        <p:xfrm>
          <a:off x="429832" y="3817356"/>
          <a:ext cx="6075244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42175">
                  <a:extLst>
                    <a:ext uri="{9D8B030D-6E8A-4147-A177-3AD203B41FA5}">
                      <a16:colId xmlns:a16="http://schemas.microsoft.com/office/drawing/2014/main" val="1296176389"/>
                    </a:ext>
                  </a:extLst>
                </a:gridCol>
                <a:gridCol w="4433069">
                  <a:extLst>
                    <a:ext uri="{9D8B030D-6E8A-4147-A177-3AD203B41FA5}">
                      <a16:colId xmlns:a16="http://schemas.microsoft.com/office/drawing/2014/main" val="76708683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CA" dirty="0"/>
                        <a:t>Predictors</a:t>
                      </a:r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955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CA" sz="16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Temperature(F)</a:t>
                      </a:r>
                      <a:endParaRPr kumimoji="0" lang="en-CA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600" b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Wind_Direction</a:t>
                      </a:r>
                      <a:endParaRPr kumimoji="0" lang="en-CA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6433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CA" sz="1600" b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Wind_Chill</a:t>
                      </a:r>
                      <a:r>
                        <a:rPr kumimoji="0" lang="en-CA" sz="16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(F)</a:t>
                      </a:r>
                      <a:endParaRPr kumimoji="0" lang="en-CA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600" b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Wind_Speed</a:t>
                      </a:r>
                      <a:r>
                        <a:rPr kumimoji="0" lang="en-CA" sz="1600" b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(mph)</a:t>
                      </a:r>
                      <a:endParaRPr kumimoji="0" lang="en-CA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850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CA" sz="16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Humidity(%)</a:t>
                      </a:r>
                      <a:endParaRPr kumimoji="0" lang="en-CA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600" b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Precipitation(in)</a:t>
                      </a:r>
                      <a:endParaRPr kumimoji="0" lang="en-CA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342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CA" sz="16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Pressure(in)</a:t>
                      </a:r>
                      <a:endParaRPr kumimoji="0" lang="en-CA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CA" sz="1600" b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Weather_Condition</a:t>
                      </a:r>
                      <a:r>
                        <a:rPr kumimoji="0" lang="en-CA" sz="1600" b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 (rain, snow, etc. – 145!)</a:t>
                      </a:r>
                      <a:endParaRPr kumimoji="0" lang="en-CA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563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CA" sz="16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Visibility(mi)</a:t>
                      </a:r>
                      <a:endParaRPr kumimoji="0" lang="en-CA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CA" sz="1600" b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is_weekend</a:t>
                      </a:r>
                      <a:endParaRPr kumimoji="0" lang="en-CA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629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CA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600" b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is_holiday</a:t>
                      </a:r>
                      <a:endParaRPr kumimoji="0" lang="en-CA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8058"/>
                  </a:ext>
                </a:extLst>
              </a:tr>
            </a:tbl>
          </a:graphicData>
        </a:graphic>
      </p:graphicFrame>
      <p:sp>
        <p:nvSpPr>
          <p:cNvPr id="17" name="Arrow: Right 16">
            <a:extLst>
              <a:ext uri="{FF2B5EF4-FFF2-40B4-BE49-F238E27FC236}">
                <a16:creationId xmlns:a16="http://schemas.microsoft.com/office/drawing/2014/main" id="{321CA7CD-328D-B360-710E-81EF09DE8C2D}"/>
              </a:ext>
            </a:extLst>
          </p:cNvPr>
          <p:cNvSpPr/>
          <p:nvPr/>
        </p:nvSpPr>
        <p:spPr>
          <a:xfrm>
            <a:off x="3242087" y="2171724"/>
            <a:ext cx="450735" cy="52903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255BA02-E720-0847-64A2-4B32BAA70933}"/>
              </a:ext>
            </a:extLst>
          </p:cNvPr>
          <p:cNvSpPr/>
          <p:nvPr/>
        </p:nvSpPr>
        <p:spPr>
          <a:xfrm>
            <a:off x="7224807" y="2165048"/>
            <a:ext cx="450735" cy="52903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7A7BE2-8667-F654-9838-41FA07858E0F}"/>
              </a:ext>
            </a:extLst>
          </p:cNvPr>
          <p:cNvSpPr txBox="1"/>
          <p:nvPr/>
        </p:nvSpPr>
        <p:spPr>
          <a:xfrm>
            <a:off x="432266" y="2874880"/>
            <a:ext cx="2598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US Accidents:  7.7 million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430CBA-745E-792E-C61A-4DB43BAEC35A}"/>
              </a:ext>
            </a:extLst>
          </p:cNvPr>
          <p:cNvSpPr txBox="1"/>
          <p:nvPr/>
        </p:nvSpPr>
        <p:spPr>
          <a:xfrm>
            <a:off x="4090235" y="2874880"/>
            <a:ext cx="2598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Los Angeles:  ~155K</a:t>
            </a:r>
          </a:p>
        </p:txBody>
      </p:sp>
    </p:spTree>
    <p:extLst>
      <p:ext uri="{BB962C8B-B14F-4D97-AF65-F5344CB8AC3E}">
        <p14:creationId xmlns:p14="http://schemas.microsoft.com/office/powerpoint/2010/main" val="2105791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177D7A-2011-AFC1-E086-A33B54F18A82}"/>
              </a:ext>
            </a:extLst>
          </p:cNvPr>
          <p:cNvSpPr/>
          <p:nvPr/>
        </p:nvSpPr>
        <p:spPr>
          <a:xfrm>
            <a:off x="9237" y="0"/>
            <a:ext cx="12099636" cy="14870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67622B53-9C99-4C4E-0C2C-245DEF641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5" y="444764"/>
            <a:ext cx="5636502" cy="9341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4C05B-8914-E415-62F5-767F0D3C6B94}"/>
              </a:ext>
            </a:extLst>
          </p:cNvPr>
          <p:cNvSpPr txBox="1"/>
          <p:nvPr/>
        </p:nvSpPr>
        <p:spPr>
          <a:xfrm>
            <a:off x="9236" y="-269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chemeClr val="bg1"/>
                </a:solidFill>
              </a:rPr>
              <a:t>Mario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82D6E1-6113-610D-4D15-A3E00624F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722" y="5627824"/>
            <a:ext cx="6439458" cy="8154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B8F831-9C69-97DD-E2B6-3BD9CBFB2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32" y="2075847"/>
            <a:ext cx="3083921" cy="43847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2FF0C6-4BDC-A445-2756-AC65EECAF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1722" y="2297097"/>
            <a:ext cx="6348585" cy="24698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5E2C719-1F81-CE21-64B8-D298D92ECF76}"/>
              </a:ext>
            </a:extLst>
          </p:cNvPr>
          <p:cNvSpPr txBox="1"/>
          <p:nvPr/>
        </p:nvSpPr>
        <p:spPr>
          <a:xfrm>
            <a:off x="320760" y="1638967"/>
            <a:ext cx="2821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Predictors with missing data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D34BCC0-2036-EB30-E07A-92600DE4DECD}"/>
              </a:ext>
            </a:extLst>
          </p:cNvPr>
          <p:cNvSpPr/>
          <p:nvPr/>
        </p:nvSpPr>
        <p:spPr>
          <a:xfrm>
            <a:off x="3419906" y="3258633"/>
            <a:ext cx="545563" cy="100959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7C3C0D-8007-282F-7CCB-616FFEA707D5}"/>
              </a:ext>
            </a:extLst>
          </p:cNvPr>
          <p:cNvSpPr txBox="1"/>
          <p:nvPr/>
        </p:nvSpPr>
        <p:spPr>
          <a:xfrm>
            <a:off x="5311765" y="1851029"/>
            <a:ext cx="3149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KNN Imputer vs Rolling Average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D849E6-11C3-480B-AA7D-FC178F9ED806}"/>
              </a:ext>
            </a:extLst>
          </p:cNvPr>
          <p:cNvSpPr txBox="1"/>
          <p:nvPr/>
        </p:nvSpPr>
        <p:spPr>
          <a:xfrm>
            <a:off x="4111722" y="5258492"/>
            <a:ext cx="419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Python library for holidays (149 countries!)</a:t>
            </a:r>
          </a:p>
        </p:txBody>
      </p:sp>
    </p:spTree>
    <p:extLst>
      <p:ext uri="{BB962C8B-B14F-4D97-AF65-F5344CB8AC3E}">
        <p14:creationId xmlns:p14="http://schemas.microsoft.com/office/powerpoint/2010/main" val="1465928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B2DC98-43BB-B845-0D4E-2CC76938B76D}"/>
              </a:ext>
            </a:extLst>
          </p:cNvPr>
          <p:cNvSpPr/>
          <p:nvPr/>
        </p:nvSpPr>
        <p:spPr>
          <a:xfrm>
            <a:off x="0" y="0"/>
            <a:ext cx="12224771" cy="686669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00C671EA-5DCB-47FA-A0C9-1258FF90C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5" y="444764"/>
            <a:ext cx="5636502" cy="934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6433E1-FAE6-253E-E2EC-4249B3FA0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85" y="2173379"/>
            <a:ext cx="5252891" cy="3842354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82499DAA-C9B5-8983-1D90-84669247EDFA}"/>
              </a:ext>
            </a:extLst>
          </p:cNvPr>
          <p:cNvSpPr/>
          <p:nvPr/>
        </p:nvSpPr>
        <p:spPr>
          <a:xfrm>
            <a:off x="5744666" y="3357453"/>
            <a:ext cx="1109844" cy="858559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D6F649-E6D9-6065-E1DD-0077579B16F5}"/>
              </a:ext>
            </a:extLst>
          </p:cNvPr>
          <p:cNvSpPr txBox="1"/>
          <p:nvPr/>
        </p:nvSpPr>
        <p:spPr>
          <a:xfrm>
            <a:off x="612643" y="1714910"/>
            <a:ext cx="4299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K-Nearest Neighbors (KNN)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166311-54F0-3A1B-5058-9E6936A09EE1}"/>
              </a:ext>
            </a:extLst>
          </p:cNvPr>
          <p:cNvSpPr txBox="1"/>
          <p:nvPr/>
        </p:nvSpPr>
        <p:spPr>
          <a:xfrm>
            <a:off x="279200" y="6104870"/>
            <a:ext cx="39088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Best Number of Neighbors: 35 Best Test Accuracy: </a:t>
            </a:r>
            <a:r>
              <a:rPr lang="en-US" altLang="zh-C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3.61%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7B88B0-4A34-F84C-C0F7-5761C356711E}"/>
              </a:ext>
            </a:extLst>
          </p:cNvPr>
          <p:cNvSpPr txBox="1"/>
          <p:nvPr/>
        </p:nvSpPr>
        <p:spPr>
          <a:xfrm>
            <a:off x="7130213" y="23753"/>
            <a:ext cx="4513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Neural </a:t>
            </a:r>
            <a:r>
              <a:rPr lang="en-US" altLang="zh-CN" b="1" dirty="0">
                <a:solidFill>
                  <a:schemeClr val="bg1"/>
                </a:solidFill>
                <a:latin typeface="Consolas" panose="020B0609020204030204" pitchFamily="49" charset="0"/>
              </a:rPr>
              <a:t>Network</a:t>
            </a:r>
            <a:r>
              <a:rPr lang="en-US" altLang="zh-C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Model (3 classes)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5A13718-61DF-C826-8B17-03A75DC2A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491" y="393085"/>
            <a:ext cx="4602639" cy="28996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71A89A0-3AA9-1EB9-2E72-FA4060C498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7491" y="3354177"/>
            <a:ext cx="4602639" cy="26536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7C9C2F7-C00D-CD29-26F1-64118DBD5566}"/>
              </a:ext>
            </a:extLst>
          </p:cNvPr>
          <p:cNvSpPr txBox="1"/>
          <p:nvPr/>
        </p:nvSpPr>
        <p:spPr>
          <a:xfrm>
            <a:off x="7273319" y="6104870"/>
            <a:ext cx="45068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 i="0">
                <a:solidFill>
                  <a:srgbClr val="CCCCCC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Test Loss: 0.66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Test Accuracy: </a:t>
            </a:r>
            <a:r>
              <a:rPr lang="en-US" altLang="zh-C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73.55%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366F20-E82B-3DC4-FA2C-538FEC57552B}"/>
              </a:ext>
            </a:extLst>
          </p:cNvPr>
          <p:cNvSpPr txBox="1"/>
          <p:nvPr/>
        </p:nvSpPr>
        <p:spPr>
          <a:xfrm>
            <a:off x="9236" y="-269"/>
            <a:ext cx="1404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chemeClr val="bg1"/>
                </a:solidFill>
              </a:rPr>
              <a:t>Catherine</a:t>
            </a:r>
          </a:p>
        </p:txBody>
      </p:sp>
    </p:spTree>
    <p:extLst>
      <p:ext uri="{BB962C8B-B14F-4D97-AF65-F5344CB8AC3E}">
        <p14:creationId xmlns:p14="http://schemas.microsoft.com/office/powerpoint/2010/main" val="1331403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BB4-F948-42BD-2B6C-2973E918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4599" y="2072695"/>
            <a:ext cx="4651210" cy="646331"/>
          </a:xfrm>
          <a:noFill/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sz="4000" b="1" dirty="0">
                <a:latin typeface="+mn-lt"/>
                <a:ea typeface="+mn-ea"/>
                <a:cs typeface="+mn-cs"/>
              </a:rPr>
              <a:t>Predictors &amp; Pipeline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C661A8-41A3-B519-A040-11F29A4FEF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435" y="3304666"/>
            <a:ext cx="5027278" cy="336572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4B9D5F-5276-4AD5-59A5-FD9917C0B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338" y="3612502"/>
            <a:ext cx="6655494" cy="27595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2D1CFDA-18BE-4943-6B66-0424378AB9CA}"/>
              </a:ext>
            </a:extLst>
          </p:cNvPr>
          <p:cNvSpPr/>
          <p:nvPr/>
        </p:nvSpPr>
        <p:spPr>
          <a:xfrm>
            <a:off x="9236" y="0"/>
            <a:ext cx="12182763" cy="14870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8139B6F9-6AC5-5306-9F6D-A8DEBF458C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5" y="444764"/>
            <a:ext cx="5636502" cy="934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C5116D-5B52-846A-678B-9A3069D1317B}"/>
              </a:ext>
            </a:extLst>
          </p:cNvPr>
          <p:cNvSpPr txBox="1"/>
          <p:nvPr/>
        </p:nvSpPr>
        <p:spPr>
          <a:xfrm>
            <a:off x="9236" y="-269"/>
            <a:ext cx="1149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chemeClr val="bg1"/>
                </a:solidFill>
              </a:rPr>
              <a:t>Ibrahim</a:t>
            </a:r>
          </a:p>
        </p:txBody>
      </p:sp>
    </p:spTree>
    <p:extLst>
      <p:ext uri="{BB962C8B-B14F-4D97-AF65-F5344CB8AC3E}">
        <p14:creationId xmlns:p14="http://schemas.microsoft.com/office/powerpoint/2010/main" val="3478170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42313-D25E-3AA4-A285-364F67AE9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846" y="2037963"/>
            <a:ext cx="3576813" cy="646331"/>
          </a:xfr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+mn-lt"/>
                <a:ea typeface="+mn-ea"/>
                <a:cs typeface="+mn-cs"/>
              </a:rPr>
              <a:t>Neural Network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E2E2FA-3A99-7810-6E9A-EC34A25274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567" y="3881535"/>
            <a:ext cx="4816458" cy="204439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7C0645-6EE3-05F8-5C20-40F5076C5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937" y="2095830"/>
            <a:ext cx="5824393" cy="44691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842EB98-9B95-879C-97F2-DBA1322A219E}"/>
              </a:ext>
            </a:extLst>
          </p:cNvPr>
          <p:cNvSpPr/>
          <p:nvPr/>
        </p:nvSpPr>
        <p:spPr>
          <a:xfrm>
            <a:off x="9236" y="0"/>
            <a:ext cx="12182763" cy="14870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2C3F7655-4D00-7225-7BEF-108DFA81EF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5" y="444764"/>
            <a:ext cx="5636502" cy="934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65953B-CC8E-9D4C-8DB3-3B4777912422}"/>
              </a:ext>
            </a:extLst>
          </p:cNvPr>
          <p:cNvSpPr txBox="1"/>
          <p:nvPr/>
        </p:nvSpPr>
        <p:spPr>
          <a:xfrm>
            <a:off x="9236" y="-269"/>
            <a:ext cx="1149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chemeClr val="bg1"/>
                </a:solidFill>
              </a:rPr>
              <a:t>Ibrahim</a:t>
            </a:r>
          </a:p>
        </p:txBody>
      </p:sp>
    </p:spTree>
    <p:extLst>
      <p:ext uri="{BB962C8B-B14F-4D97-AF65-F5344CB8AC3E}">
        <p14:creationId xmlns:p14="http://schemas.microsoft.com/office/powerpoint/2010/main" val="4206518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348393-7D78-6023-F626-9CCB19D7A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0531" y="2506662"/>
            <a:ext cx="8807738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7DC51E-E606-FF1B-3435-9A94D80AABF0}"/>
              </a:ext>
            </a:extLst>
          </p:cNvPr>
          <p:cNvSpPr/>
          <p:nvPr/>
        </p:nvSpPr>
        <p:spPr>
          <a:xfrm>
            <a:off x="9236" y="0"/>
            <a:ext cx="12182763" cy="14870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8F35DA86-FB64-01EF-2CF8-E3AABAFD9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5" y="444764"/>
            <a:ext cx="5636502" cy="9341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57CC0D-7A75-A2DF-D2BF-CB739F510D93}"/>
              </a:ext>
            </a:extLst>
          </p:cNvPr>
          <p:cNvSpPr txBox="1"/>
          <p:nvPr/>
        </p:nvSpPr>
        <p:spPr>
          <a:xfrm>
            <a:off x="9236" y="-269"/>
            <a:ext cx="1149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chemeClr val="bg1"/>
                </a:solidFill>
              </a:rPr>
              <a:t>Ibrahim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18BE6C-278F-01C3-33A6-478D486914CC}"/>
              </a:ext>
            </a:extLst>
          </p:cNvPr>
          <p:cNvSpPr txBox="1"/>
          <p:nvPr/>
        </p:nvSpPr>
        <p:spPr>
          <a:xfrm>
            <a:off x="4262685" y="1798776"/>
            <a:ext cx="28430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b="1" dirty="0"/>
              <a:t>SHAP Values</a:t>
            </a:r>
          </a:p>
        </p:txBody>
      </p:sp>
    </p:spTree>
    <p:extLst>
      <p:ext uri="{BB962C8B-B14F-4D97-AF65-F5344CB8AC3E}">
        <p14:creationId xmlns:p14="http://schemas.microsoft.com/office/powerpoint/2010/main" val="2999700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20329c7859_0_0"/>
          <p:cNvSpPr txBox="1">
            <a:spLocks noGrp="1"/>
          </p:cNvSpPr>
          <p:nvPr>
            <p:ph type="title"/>
          </p:nvPr>
        </p:nvSpPr>
        <p:spPr>
          <a:xfrm>
            <a:off x="609600" y="557784"/>
            <a:ext cx="10972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87" name="Google Shape;87;g220329c7859_0_0"/>
          <p:cNvSpPr txBox="1"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88" name="Google Shape;88;g220329c7859_0_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EAEAE">
              <a:alpha val="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89" name="Google Shape;89;g220329c7859_0_0" descr="A black and white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7815"/>
            <a:ext cx="5636503" cy="93410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g220329c7859_0_0"/>
          <p:cNvSpPr/>
          <p:nvPr/>
        </p:nvSpPr>
        <p:spPr>
          <a:xfrm>
            <a:off x="-94976" y="-7826"/>
            <a:ext cx="12277739" cy="6865825"/>
          </a:xfrm>
          <a:prstGeom prst="rect">
            <a:avLst/>
          </a:prstGeom>
          <a:solidFill>
            <a:srgbClr val="000D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92" name="Google Shape;92;g220329c7859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267" y="3650928"/>
            <a:ext cx="7121325" cy="3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g220329c7859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47475" y="1744801"/>
            <a:ext cx="7617225" cy="3786148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220329c7859_0_0"/>
          <p:cNvSpPr txBox="1"/>
          <p:nvPr/>
        </p:nvSpPr>
        <p:spPr>
          <a:xfrm>
            <a:off x="118525" y="1463726"/>
            <a:ext cx="4134000" cy="2194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With hourly split:</a:t>
            </a:r>
            <a:endParaRPr sz="1400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- The base regression model showed a MAE of approximately 4.5 accidents per day on the test data.</a:t>
            </a:r>
            <a:endParaRPr sz="1400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40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- The random forest model slightly improved the MAE to 3.48 accidents </a:t>
            </a:r>
            <a:endParaRPr sz="1400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5" name="Google Shape;95;g220329c7859_0_0"/>
          <p:cNvCxnSpPr>
            <a:cxnSpLocks/>
          </p:cNvCxnSpPr>
          <p:nvPr/>
        </p:nvCxnSpPr>
        <p:spPr>
          <a:xfrm>
            <a:off x="3398488" y="3178668"/>
            <a:ext cx="2602537" cy="1051982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" name="Google Shape;96;g220329c7859_0_0"/>
          <p:cNvCxnSpPr>
            <a:cxnSpLocks/>
          </p:cNvCxnSpPr>
          <p:nvPr/>
        </p:nvCxnSpPr>
        <p:spPr>
          <a:xfrm flipH="1">
            <a:off x="2203650" y="3146313"/>
            <a:ext cx="1043175" cy="2116062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7" name="Google Shape;97;g220329c7859_0_0"/>
          <p:cNvSpPr txBox="1"/>
          <p:nvPr/>
        </p:nvSpPr>
        <p:spPr>
          <a:xfrm>
            <a:off x="8122454" y="5819798"/>
            <a:ext cx="32961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Outliers still distort the results. </a:t>
            </a:r>
            <a:endParaRPr sz="1600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8" name="Google Shape;98;g220329c7859_0_0"/>
          <p:cNvCxnSpPr/>
          <p:nvPr/>
        </p:nvCxnSpPr>
        <p:spPr>
          <a:xfrm rot="10800000" flipH="1">
            <a:off x="8909800" y="2537901"/>
            <a:ext cx="1776300" cy="3533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335844E-E880-767E-79A5-F41AA725D4D0}"/>
              </a:ext>
            </a:extLst>
          </p:cNvPr>
          <p:cNvSpPr/>
          <p:nvPr/>
        </p:nvSpPr>
        <p:spPr>
          <a:xfrm>
            <a:off x="-94977" y="0"/>
            <a:ext cx="12277739" cy="14870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8F6997B3-224B-5135-F703-8C38C177A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5" y="444764"/>
            <a:ext cx="5636502" cy="9341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BB8302-4CC5-B295-22DF-B2B1901B5C86}"/>
              </a:ext>
            </a:extLst>
          </p:cNvPr>
          <p:cNvSpPr txBox="1"/>
          <p:nvPr/>
        </p:nvSpPr>
        <p:spPr>
          <a:xfrm>
            <a:off x="9236" y="-269"/>
            <a:ext cx="1121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chemeClr val="bg1"/>
                </a:solidFill>
              </a:rPr>
              <a:t>Dmytro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f1c145576c_0_4"/>
          <p:cNvSpPr txBox="1">
            <a:spLocks noGrp="1"/>
          </p:cNvSpPr>
          <p:nvPr>
            <p:ph type="title"/>
          </p:nvPr>
        </p:nvSpPr>
        <p:spPr>
          <a:xfrm>
            <a:off x="609600" y="557784"/>
            <a:ext cx="10972800" cy="1325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2f1c145576c_0_4"/>
          <p:cNvSpPr txBox="1">
            <a:spLocks noGrp="1"/>
          </p:cNvSpPr>
          <p:nvPr>
            <p:ph type="body" idx="1"/>
          </p:nvPr>
        </p:nvSpPr>
        <p:spPr>
          <a:xfrm>
            <a:off x="609600" y="2290927"/>
            <a:ext cx="10972800" cy="4036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2f1c145576c_0_4"/>
          <p:cNvSpPr/>
          <p:nvPr/>
        </p:nvSpPr>
        <p:spPr>
          <a:xfrm>
            <a:off x="-94976" y="-7826"/>
            <a:ext cx="12277739" cy="6865825"/>
          </a:xfrm>
          <a:prstGeom prst="rect">
            <a:avLst/>
          </a:prstGeom>
          <a:solidFill>
            <a:srgbClr val="000D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7" name="Google Shape;107;g2f1c145576c_0_4"/>
          <p:cNvSpPr txBox="1"/>
          <p:nvPr/>
        </p:nvSpPr>
        <p:spPr>
          <a:xfrm>
            <a:off x="7142175" y="5394309"/>
            <a:ext cx="4710300" cy="158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Using folium API, map representation was created.</a:t>
            </a:r>
            <a:endParaRPr sz="1400" dirty="0">
              <a:solidFill>
                <a:schemeClr val="lt1"/>
              </a:solidFill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400" dirty="0">
                <a:solidFill>
                  <a:schemeClr val="lt1"/>
                </a:solidFill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From </a:t>
            </a:r>
            <a:r>
              <a:rPr lang="en-US" sz="1400" dirty="0" err="1">
                <a:solidFill>
                  <a:schemeClr val="lt1"/>
                </a:solidFill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sklearn.cluster</a:t>
            </a:r>
            <a:r>
              <a:rPr lang="en-US" sz="1400" dirty="0">
                <a:solidFill>
                  <a:schemeClr val="lt1"/>
                </a:solidFill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</a:t>
            </a:r>
            <a:r>
              <a:rPr lang="en-US" sz="1600" dirty="0">
                <a:solidFill>
                  <a:schemeClr val="lt1"/>
                </a:solidFill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module</a:t>
            </a:r>
            <a:r>
              <a:rPr lang="en-US" sz="1400" dirty="0">
                <a:solidFill>
                  <a:schemeClr val="lt1"/>
                </a:solidFill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was used DBSCAN Density-Based Spatial Clustering of Applications with Noise</a:t>
            </a:r>
            <a:endParaRPr sz="1400" dirty="0">
              <a:solidFill>
                <a:schemeClr val="lt1"/>
              </a:solidFill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</p:txBody>
      </p:sp>
      <p:pic>
        <p:nvPicPr>
          <p:cNvPr id="108" name="Google Shape;108;g2f1c145576c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800" y="3251898"/>
            <a:ext cx="6792824" cy="352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2f1c145576c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9575" y="1215498"/>
            <a:ext cx="8058177" cy="416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2f1c145576c_0_4"/>
          <p:cNvSpPr/>
          <p:nvPr/>
        </p:nvSpPr>
        <p:spPr>
          <a:xfrm>
            <a:off x="2946675" y="4599248"/>
            <a:ext cx="569700" cy="328500"/>
          </a:xfrm>
          <a:prstGeom prst="rect">
            <a:avLst/>
          </a:prstGeom>
          <a:solidFill>
            <a:srgbClr val="AEAEAE">
              <a:alpha val="9410"/>
            </a:srgbClr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111" name="Google Shape;111;g2f1c145576c_0_4"/>
          <p:cNvCxnSpPr>
            <a:stCxn id="110" idx="3"/>
          </p:cNvCxnSpPr>
          <p:nvPr/>
        </p:nvCxnSpPr>
        <p:spPr>
          <a:xfrm rot="10800000" flipH="1">
            <a:off x="3516375" y="4073798"/>
            <a:ext cx="3625800" cy="68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2" name="Google Shape;112;g2f1c145576c_0_4"/>
          <p:cNvSpPr txBox="1"/>
          <p:nvPr/>
        </p:nvSpPr>
        <p:spPr>
          <a:xfrm>
            <a:off x="90587" y="1493903"/>
            <a:ext cx="3576600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As a result of clustering based on density, we were able to identify and display on the map the locations where accidents occurred more frequently.</a:t>
            </a:r>
            <a:endParaRPr sz="1600" dirty="0">
              <a:solidFill>
                <a:schemeClr val="lt1"/>
              </a:solidFill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</p:txBody>
      </p:sp>
      <p:pic>
        <p:nvPicPr>
          <p:cNvPr id="5" name="Google Shape;89;g220329c7859_0_0" descr="A black and white logo&#10;&#10;Description automatically generated">
            <a:extLst>
              <a:ext uri="{FF2B5EF4-FFF2-40B4-BE49-F238E27FC236}">
                <a16:creationId xmlns:a16="http://schemas.microsoft.com/office/drawing/2014/main" id="{E43F2B45-F7E0-096D-ED09-68239BB52DC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-7815"/>
            <a:ext cx="5636503" cy="9341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B552E6-2D11-610C-E467-025F02E3849B}"/>
              </a:ext>
            </a:extLst>
          </p:cNvPr>
          <p:cNvSpPr/>
          <p:nvPr/>
        </p:nvSpPr>
        <p:spPr>
          <a:xfrm>
            <a:off x="-94974" y="0"/>
            <a:ext cx="12286974" cy="14870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4E4501A4-1DEA-89A9-13E4-9A68F036A3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5" y="444764"/>
            <a:ext cx="5636502" cy="9341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64DD3F-4C6C-2B97-B7E8-5B5925E55C91}"/>
              </a:ext>
            </a:extLst>
          </p:cNvPr>
          <p:cNvSpPr txBox="1"/>
          <p:nvPr/>
        </p:nvSpPr>
        <p:spPr>
          <a:xfrm>
            <a:off x="9236" y="-269"/>
            <a:ext cx="1121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chemeClr val="bg1"/>
                </a:solidFill>
              </a:rPr>
              <a:t>Dmytro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260</Words>
  <Application>Microsoft Office PowerPoint</Application>
  <PresentationFormat>Widescreen</PresentationFormat>
  <Paragraphs>46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Avenir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Predictors &amp; Pipeline</vt:lpstr>
      <vt:lpstr>Neural Network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IbrahimAssi</dc:creator>
  <cp:lastModifiedBy>Mario Marcio de Souza e Mello Klaes</cp:lastModifiedBy>
  <cp:revision>3</cp:revision>
  <dcterms:created xsi:type="dcterms:W3CDTF">2024-08-10T01:37:10Z</dcterms:created>
  <dcterms:modified xsi:type="dcterms:W3CDTF">2024-08-10T12:30:55Z</dcterms:modified>
</cp:coreProperties>
</file>